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3" r:id="rId40"/>
    <p:sldId id="29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535" autoAdjust="0"/>
  </p:normalViewPr>
  <p:slideViewPr>
    <p:cSldViewPr snapToGrid="0" snapToObjects="1">
      <p:cViewPr varScale="1">
        <p:scale>
          <a:sx n="70" d="100"/>
          <a:sy n="70" d="100"/>
        </p:scale>
        <p:origin x="123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90340-3A19-D84B-961B-2BE4123E4A6D}" type="datetimeFigureOut">
              <a:rPr kumimoji="1" lang="zh-CN" altLang="en-US" smtClean="0"/>
              <a:t>2015/9/24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E29AC-58EC-D347-BE60-5046AF4FB7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310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定位：知道自己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418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27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6810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029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163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2227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768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8861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185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5584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79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定位：知道自己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41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由于完全未知的很难求解，通常作一些简化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418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182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9202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867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63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504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29AC-58EC-D347-BE60-5046AF4FB7F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01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9" name="进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进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图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54AB02A5-4FE5-49D9-9E24-09F23B90C450}" type="datetimeFigureOut">
              <a:rPr lang="en-US" smtClean="0"/>
              <a:t>9/24/2015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视觉</a:t>
            </a:r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研究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2015.9</a:t>
            </a:r>
            <a:r>
              <a:rPr kumimoji="1" lang="zh-CN" altLang="en-US" dirty="0" smtClean="0"/>
              <a:t> 秋季学期组会报告</a:t>
            </a:r>
            <a:endParaRPr kumimoji="1" lang="en-US" altLang="zh-CN" dirty="0" smtClean="0"/>
          </a:p>
          <a:p>
            <a:r>
              <a:rPr kumimoji="1" lang="zh-CN" altLang="en-US" dirty="0" smtClean="0"/>
              <a:t>清华大学导航中心</a:t>
            </a:r>
            <a:endParaRPr kumimoji="1" lang="en-US" altLang="zh-CN" dirty="0" smtClean="0"/>
          </a:p>
          <a:p>
            <a:r>
              <a:rPr kumimoji="1" lang="zh-CN" altLang="en-US" dirty="0" smtClean="0"/>
              <a:t>高翔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5097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基本概念</a:t>
            </a:r>
          </a:p>
        </p:txBody>
      </p:sp>
      <p:pic>
        <p:nvPicPr>
          <p:cNvPr id="4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910" y="1641474"/>
            <a:ext cx="8099778" cy="4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9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基本概念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638"/>
            <a:ext cx="9144000" cy="52038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059"/>
            <a:ext cx="9144000" cy="5511452"/>
          </a:xfrm>
          <a:prstGeom prst="rect">
            <a:avLst/>
          </a:prstGeom>
        </p:spPr>
      </p:pic>
      <p:pic>
        <p:nvPicPr>
          <p:cNvPr id="7" name="图片 6" descr="slamvide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35" y="1323881"/>
            <a:ext cx="9144000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基本概念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788" y="471940"/>
            <a:ext cx="6946900" cy="542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8" y="846138"/>
            <a:ext cx="8521700" cy="549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591" y="846138"/>
            <a:ext cx="6527400" cy="52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0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发展历程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5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史前：</a:t>
            </a:r>
            <a:r>
              <a:rPr kumimoji="1" lang="en-US" altLang="zh-CN" dirty="0" smtClean="0"/>
              <a:t>			</a:t>
            </a:r>
            <a:r>
              <a:rPr kumimoji="1" lang="zh-CN" altLang="zh-CN" dirty="0" smtClean="0"/>
              <a:t>-</a:t>
            </a:r>
            <a:r>
              <a:rPr kumimoji="1" lang="en-US" altLang="zh-CN" dirty="0" smtClean="0"/>
              <a:t>1990</a:t>
            </a:r>
          </a:p>
          <a:p>
            <a:r>
              <a:rPr kumimoji="1" lang="en-US" altLang="zh-CN" dirty="0" smtClean="0"/>
              <a:t>EKF</a:t>
            </a:r>
            <a:r>
              <a:rPr kumimoji="1" lang="zh-CN" altLang="en-US" dirty="0" smtClean="0"/>
              <a:t>主导时期：</a:t>
            </a:r>
            <a:r>
              <a:rPr kumimoji="1" lang="en-US" altLang="zh-CN" dirty="0" smtClean="0"/>
              <a:t>	1990-2005</a:t>
            </a:r>
          </a:p>
          <a:p>
            <a:r>
              <a:rPr kumimoji="1" lang="en-US" altLang="zh-CN" dirty="0" smtClean="0"/>
              <a:t>BA</a:t>
            </a:r>
            <a:r>
              <a:rPr kumimoji="1" lang="zh-CN" altLang="en-US" dirty="0" smtClean="0"/>
              <a:t>转型时期：</a:t>
            </a:r>
            <a:r>
              <a:rPr kumimoji="1" lang="en-US" altLang="zh-CN" dirty="0" smtClean="0"/>
              <a:t>	2006-2010</a:t>
            </a:r>
          </a:p>
          <a:p>
            <a:r>
              <a:rPr kumimoji="1" lang="zh-CN" altLang="en-US" dirty="0" smtClean="0"/>
              <a:t>前沿：</a:t>
            </a:r>
            <a:r>
              <a:rPr kumimoji="1" lang="en-US" altLang="zh-CN" dirty="0" smtClean="0"/>
              <a:t>			2010</a:t>
            </a:r>
            <a:r>
              <a:rPr kumimoji="1" lang="zh-CN" alt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54890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史前：</a:t>
            </a:r>
            <a:r>
              <a:rPr kumimoji="1" lang="zh-CN" altLang="zh-CN" dirty="0"/>
              <a:t>-</a:t>
            </a:r>
            <a:r>
              <a:rPr kumimoji="1" lang="en-US" altLang="zh-CN" dirty="0" smtClean="0"/>
              <a:t>1990</a:t>
            </a:r>
          </a:p>
          <a:p>
            <a:pPr lvl="1"/>
            <a:r>
              <a:rPr kumimoji="1" lang="zh-CN" altLang="en-US" dirty="0" smtClean="0"/>
              <a:t>未形成</a:t>
            </a:r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概念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仅在地图已知的情况下研究定位问题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sz="2400" dirty="0" smtClean="0"/>
              <a:t>例</a:t>
            </a:r>
            <a:endParaRPr kumimoji="1" lang="en-US" altLang="zh-CN" sz="2400" dirty="0" smtClean="0"/>
          </a:p>
          <a:p>
            <a:pPr lvl="1"/>
            <a:r>
              <a:rPr kumimoji="1" lang="en-US" altLang="zh-CN" sz="1600" dirty="0" smtClean="0"/>
              <a:t>[Leonard90], [Leonard91]</a:t>
            </a:r>
            <a:endParaRPr lang="en-US" altLang="zh-CN" sz="1600" dirty="0" smtClean="0"/>
          </a:p>
          <a:p>
            <a:pPr lvl="1"/>
            <a:r>
              <a:rPr kumimoji="1" lang="zh-CN" altLang="en-US" sz="1600" dirty="0" smtClean="0"/>
              <a:t>根据已有的标记物进行定位</a:t>
            </a:r>
            <a:endParaRPr kumimoji="1" lang="en-US" altLang="zh-CN" sz="1600" dirty="0" smtClean="0"/>
          </a:p>
          <a:p>
            <a:pPr lvl="1"/>
            <a:r>
              <a:rPr kumimoji="1" lang="zh-CN" altLang="en-US" sz="1600" dirty="0" smtClean="0"/>
              <a:t>已知地图</a:t>
            </a:r>
            <a:endParaRPr kumimoji="1"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19" y="3088450"/>
            <a:ext cx="7959969" cy="376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4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EKF</a:t>
            </a:r>
            <a:r>
              <a:rPr kumimoji="1" lang="zh-CN" altLang="en-US" dirty="0" smtClean="0"/>
              <a:t>主导时期：</a:t>
            </a:r>
            <a:r>
              <a:rPr kumimoji="1" lang="en-US" altLang="zh-CN" dirty="0" smtClean="0"/>
              <a:t>1990-2005</a:t>
            </a:r>
          </a:p>
          <a:p>
            <a:r>
              <a:rPr kumimoji="1" lang="en-US" altLang="zh-CN" sz="1600" dirty="0" smtClean="0"/>
              <a:t>1986-1990. [Smith86][Smith90]</a:t>
            </a:r>
          </a:p>
          <a:p>
            <a:r>
              <a:rPr kumimoji="1" lang="zh-CN" altLang="en-US" sz="1600" dirty="0" smtClean="0"/>
              <a:t>首次清楚地定义</a:t>
            </a:r>
            <a:r>
              <a:rPr kumimoji="1" lang="en-US" altLang="zh-CN" sz="1600" dirty="0" err="1" smtClean="0"/>
              <a:t>Localization+Mapping</a:t>
            </a:r>
            <a:r>
              <a:rPr kumimoji="1" lang="zh-CN" altLang="en-US" sz="1600" dirty="0"/>
              <a:t>问题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提出以</a:t>
            </a:r>
            <a:r>
              <a:rPr kumimoji="1" lang="en-US" altLang="zh-CN" sz="1600" dirty="0" smtClean="0"/>
              <a:t>EKF</a:t>
            </a:r>
            <a:r>
              <a:rPr kumimoji="1" lang="zh-CN" altLang="en-US" sz="1600" dirty="0" smtClean="0"/>
              <a:t>模型求解</a:t>
            </a:r>
            <a:r>
              <a:rPr kumimoji="1" lang="en-US" altLang="zh-CN" sz="1600" dirty="0" smtClean="0"/>
              <a:t>SLAM</a:t>
            </a:r>
            <a:r>
              <a:rPr kumimoji="1" lang="zh-CN" altLang="en-US" sz="1600" dirty="0" smtClean="0"/>
              <a:t>，成为后十五年</a:t>
            </a:r>
            <a:r>
              <a:rPr kumimoji="1" lang="en-US" altLang="zh-CN" sz="1600" dirty="0" smtClean="0"/>
              <a:t>SLAM</a:t>
            </a:r>
            <a:r>
              <a:rPr kumimoji="1" lang="zh-CN" altLang="en-US" sz="1600" dirty="0" smtClean="0"/>
              <a:t>问题的主导模型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r>
              <a:rPr kumimoji="1" lang="en-US" altLang="zh-CN" sz="2400" dirty="0" smtClean="0"/>
              <a:t>EKF</a:t>
            </a:r>
            <a:r>
              <a:rPr kumimoji="1" lang="zh-CN" altLang="en-US" sz="2400" dirty="0" smtClean="0"/>
              <a:t>的优势</a:t>
            </a:r>
            <a:endParaRPr kumimoji="1" lang="en-US" altLang="zh-CN" sz="2400" dirty="0" smtClean="0"/>
          </a:p>
          <a:p>
            <a:pPr lvl="1"/>
            <a:r>
              <a:rPr kumimoji="1" lang="zh-CN" altLang="en-US" sz="2000" dirty="0" smtClean="0"/>
              <a:t>对定位与建图中的误差进行建模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同时考虑两个问题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模型简单，易于实现</a:t>
            </a:r>
            <a:endParaRPr kumimoji="1" lang="en-US" altLang="zh-CN" sz="2000" dirty="0" smtClean="0"/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8758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+mn-ea"/>
              </a:rPr>
              <a:t>早期</a:t>
            </a:r>
            <a:r>
              <a:rPr kumimoji="1" lang="en-US" altLang="zh-CN" dirty="0" smtClean="0">
                <a:latin typeface="+mn-ea"/>
              </a:rPr>
              <a:t>EKF SLAM</a:t>
            </a:r>
            <a:r>
              <a:rPr kumimoji="1" lang="zh-CN" altLang="en-US" dirty="0" smtClean="0">
                <a:latin typeface="+mn-ea"/>
              </a:rPr>
              <a:t>举例：</a:t>
            </a:r>
            <a:endParaRPr kumimoji="1" lang="en-US" altLang="zh-CN" dirty="0" smtClean="0">
              <a:latin typeface="+mn-ea"/>
            </a:endParaRPr>
          </a:p>
          <a:p>
            <a:r>
              <a:rPr kumimoji="1" lang="en-US" altLang="zh-CN" sz="1600" dirty="0" smtClean="0">
                <a:latin typeface="+mn-ea"/>
              </a:rPr>
              <a:t>[Leonard91], [Castellanos98], [Davison98], [Newman99]</a:t>
            </a:r>
          </a:p>
          <a:p>
            <a:r>
              <a:rPr kumimoji="1" lang="en-US" altLang="zh-CN" sz="1600" dirty="0">
                <a:latin typeface="+mn-ea"/>
              </a:rPr>
              <a:t>[Castellanos98]:Mobile Robot Localization and Map Building: A </a:t>
            </a:r>
            <a:r>
              <a:rPr kumimoji="1" lang="en-US" altLang="zh-CN" sz="1600" dirty="0" err="1" smtClean="0">
                <a:latin typeface="+mn-ea"/>
              </a:rPr>
              <a:t>Multisensor</a:t>
            </a:r>
            <a:r>
              <a:rPr kumimoji="1" lang="en-US" altLang="zh-CN" sz="1600" dirty="0" smtClean="0">
                <a:latin typeface="+mn-ea"/>
              </a:rPr>
              <a:t> Fusion Approach, PhD Thesis, 1998.</a:t>
            </a:r>
            <a:endParaRPr kumimoji="1" lang="zh-CN" altLang="en-US" sz="16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92" y="3385751"/>
            <a:ext cx="1707329" cy="31870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2031" y="3385751"/>
            <a:ext cx="3385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Sensor fusion: </a:t>
            </a:r>
            <a:r>
              <a:rPr lang="zh-CN" altLang="en-US" dirty="0" smtClean="0">
                <a:latin typeface="+mn-ea"/>
              </a:rPr>
              <a:t>图像</a:t>
            </a:r>
            <a:r>
              <a:rPr lang="en-US" altLang="zh-CN" dirty="0" smtClean="0">
                <a:latin typeface="+mn-ea"/>
              </a:rPr>
              <a:t>+Laser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EKF</a:t>
            </a:r>
            <a:r>
              <a:rPr lang="zh-CN" altLang="en-US" dirty="0" smtClean="0">
                <a:latin typeface="+mn-ea"/>
              </a:rPr>
              <a:t>框架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+mn-ea"/>
              </a:rPr>
              <a:t>Laser</a:t>
            </a:r>
            <a:r>
              <a:rPr lang="zh-CN" altLang="en-US" dirty="0" smtClean="0">
                <a:latin typeface="+mn-ea"/>
              </a:rPr>
              <a:t>为主的定位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63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>
                <a:latin typeface="+mn-ea"/>
              </a:rPr>
              <a:t>21</a:t>
            </a:r>
            <a:r>
              <a:rPr kumimoji="1" lang="zh-CN" altLang="en-US" sz="2800" dirty="0" smtClean="0">
                <a:latin typeface="+mn-ea"/>
              </a:rPr>
              <a:t>世纪：视觉</a:t>
            </a:r>
            <a:r>
              <a:rPr kumimoji="1" lang="en-US" altLang="zh-CN" sz="2800" dirty="0" smtClean="0">
                <a:latin typeface="+mn-ea"/>
              </a:rPr>
              <a:t>SLAM</a:t>
            </a:r>
            <a:r>
              <a:rPr kumimoji="1" lang="zh-CN" altLang="en-US" sz="2800" dirty="0" smtClean="0">
                <a:latin typeface="+mn-ea"/>
              </a:rPr>
              <a:t>的开端</a:t>
            </a:r>
            <a:endParaRPr kumimoji="1" lang="en-US" altLang="zh-CN" sz="2800" dirty="0" smtClean="0">
              <a:latin typeface="+mn-ea"/>
            </a:endParaRPr>
          </a:p>
          <a:p>
            <a:r>
              <a:rPr kumimoji="1" lang="en-US" altLang="zh-CN" sz="1600" dirty="0" smtClean="0">
                <a:latin typeface="+mn-ea"/>
              </a:rPr>
              <a:t>[Davison98],[Davison03],[Se02],[Chiuso02]</a:t>
            </a:r>
          </a:p>
          <a:p>
            <a:r>
              <a:rPr kumimoji="1" lang="en-US" altLang="zh-CN" sz="1600" dirty="0">
                <a:latin typeface="+mn-ea"/>
              </a:rPr>
              <a:t>[Se02]: Mobile </a:t>
            </a:r>
            <a:r>
              <a:rPr kumimoji="1" lang="en-US" altLang="zh-CN" sz="1600" dirty="0" smtClean="0">
                <a:latin typeface="+mn-ea"/>
              </a:rPr>
              <a:t>Robot Localization and Mapping with Uncertainty using Scale-Invariant Visual Landmarks, IJRR, 2002.</a:t>
            </a:r>
          </a:p>
          <a:p>
            <a:r>
              <a:rPr kumimoji="1" lang="zh-CN" altLang="en-US" sz="1600" dirty="0" smtClean="0">
                <a:latin typeface="+mn-ea"/>
              </a:rPr>
              <a:t>双目相机，特征点运动估计，</a:t>
            </a:r>
            <a:r>
              <a:rPr kumimoji="1" lang="en-US" altLang="zh-CN" sz="1600" dirty="0" smtClean="0">
                <a:latin typeface="+mn-ea"/>
              </a:rPr>
              <a:t>EKF</a:t>
            </a:r>
            <a:r>
              <a:rPr kumimoji="1" lang="zh-CN" altLang="en-US" sz="1600" dirty="0" smtClean="0">
                <a:latin typeface="+mn-ea"/>
              </a:rPr>
              <a:t>框架</a:t>
            </a:r>
            <a:endParaRPr kumimoji="1" lang="en-US" altLang="zh-CN" sz="1600" dirty="0" smtClean="0">
              <a:latin typeface="+mn-ea"/>
            </a:endParaRPr>
          </a:p>
          <a:p>
            <a:r>
              <a:rPr kumimoji="1" lang="en-US" altLang="zh-CN" sz="1600" dirty="0" smtClean="0">
                <a:latin typeface="+mn-ea"/>
              </a:rPr>
              <a:t>*</a:t>
            </a:r>
            <a:r>
              <a:rPr kumimoji="1" lang="zh-CN" altLang="en-US" sz="1600" dirty="0" smtClean="0">
                <a:latin typeface="+mn-ea"/>
              </a:rPr>
              <a:t>作者在</a:t>
            </a:r>
            <a:r>
              <a:rPr kumimoji="1" lang="en-US" altLang="zh-CN" sz="1600" dirty="0" smtClean="0">
                <a:latin typeface="+mn-ea"/>
              </a:rPr>
              <a:t>04</a:t>
            </a:r>
            <a:r>
              <a:rPr kumimoji="1" lang="zh-CN" altLang="en-US" sz="1600" dirty="0" smtClean="0">
                <a:latin typeface="+mn-ea"/>
              </a:rPr>
              <a:t>年提出了</a:t>
            </a:r>
            <a:r>
              <a:rPr kumimoji="1" lang="en-US" altLang="zh-CN" sz="1600" dirty="0" smtClean="0">
                <a:latin typeface="+mn-ea"/>
              </a:rPr>
              <a:t>SIFT</a:t>
            </a:r>
            <a:r>
              <a:rPr kumimoji="1" lang="zh-CN" altLang="en-US" sz="1600" dirty="0" smtClean="0">
                <a:latin typeface="+mn-ea"/>
              </a:rPr>
              <a:t>特征，但在</a:t>
            </a:r>
            <a:r>
              <a:rPr kumimoji="1" lang="en-US" altLang="zh-CN" sz="1600" dirty="0" smtClean="0">
                <a:latin typeface="+mn-ea"/>
              </a:rPr>
              <a:t>02</a:t>
            </a:r>
            <a:r>
              <a:rPr kumimoji="1" lang="zh-CN" altLang="en-US" sz="1600" dirty="0" smtClean="0">
                <a:latin typeface="+mn-ea"/>
              </a:rPr>
              <a:t>年已经应用于机器人系统了。</a:t>
            </a:r>
            <a:endParaRPr kumimoji="1" lang="zh-CN" altLang="en-US" sz="1600" dirty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39" y="3960563"/>
            <a:ext cx="5924550" cy="221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561" y="3387970"/>
            <a:ext cx="3170127" cy="30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8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>
                <a:latin typeface="+mn-ea"/>
              </a:rPr>
              <a:t>21</a:t>
            </a:r>
            <a:r>
              <a:rPr kumimoji="1" lang="zh-CN" altLang="en-US" sz="2800" dirty="0" smtClean="0">
                <a:latin typeface="+mn-ea"/>
              </a:rPr>
              <a:t>世纪：视觉</a:t>
            </a:r>
            <a:r>
              <a:rPr kumimoji="1" lang="en-US" altLang="zh-CN" sz="2800" dirty="0" smtClean="0">
                <a:latin typeface="+mn-ea"/>
              </a:rPr>
              <a:t>SLAM</a:t>
            </a:r>
            <a:r>
              <a:rPr kumimoji="1" lang="zh-CN" altLang="en-US" sz="2800" dirty="0" smtClean="0">
                <a:latin typeface="+mn-ea"/>
              </a:rPr>
              <a:t>的开端</a:t>
            </a:r>
            <a:endParaRPr kumimoji="1" lang="en-US" altLang="zh-CN" sz="2800" dirty="0" smtClean="0">
              <a:latin typeface="+mn-ea"/>
            </a:endParaRPr>
          </a:p>
          <a:p>
            <a:r>
              <a:rPr kumimoji="1" lang="en-US" altLang="zh-CN" sz="1600" dirty="0">
                <a:latin typeface="+mn-ea"/>
              </a:rPr>
              <a:t>[Davison03]:Real-Time Simultaneous </a:t>
            </a:r>
            <a:r>
              <a:rPr kumimoji="1" lang="en-US" altLang="zh-CN" sz="1600" dirty="0" err="1">
                <a:latin typeface="+mn-ea"/>
              </a:rPr>
              <a:t>Localisation</a:t>
            </a:r>
            <a:r>
              <a:rPr kumimoji="1" lang="en-US" altLang="zh-CN" sz="1600" dirty="0">
                <a:latin typeface="+mn-ea"/>
              </a:rPr>
              <a:t> and Mapping with </a:t>
            </a:r>
            <a:r>
              <a:rPr kumimoji="1" lang="en-US" altLang="zh-CN" sz="1600" dirty="0" smtClean="0">
                <a:latin typeface="+mn-ea"/>
              </a:rPr>
              <a:t>a Single Camera, ICCV, 2003</a:t>
            </a:r>
          </a:p>
          <a:p>
            <a:r>
              <a:rPr kumimoji="1" lang="zh-CN" altLang="en-US" sz="1600" dirty="0" smtClean="0">
                <a:latin typeface="+mn-ea"/>
              </a:rPr>
              <a:t>单目相机，</a:t>
            </a:r>
            <a:r>
              <a:rPr kumimoji="1" lang="en-US" altLang="zh-CN" sz="1600" dirty="0" smtClean="0">
                <a:latin typeface="+mn-ea"/>
              </a:rPr>
              <a:t>EKF</a:t>
            </a:r>
            <a:r>
              <a:rPr kumimoji="1" lang="zh-CN" altLang="en-US" sz="1600" dirty="0" smtClean="0">
                <a:latin typeface="+mn-ea"/>
              </a:rPr>
              <a:t>框架</a:t>
            </a:r>
            <a:endParaRPr kumimoji="1" lang="en-US" altLang="zh-CN" sz="1600" dirty="0" smtClean="0">
              <a:latin typeface="+mn-ea"/>
            </a:endParaRPr>
          </a:p>
          <a:p>
            <a:r>
              <a:rPr kumimoji="1" lang="zh-CN" altLang="en-US" sz="1600" dirty="0" smtClean="0">
                <a:latin typeface="+mn-ea"/>
              </a:rPr>
              <a:t>最早的实时</a:t>
            </a:r>
            <a:r>
              <a:rPr kumimoji="1" lang="en-US" altLang="zh-CN" sz="1600" dirty="0" smtClean="0">
                <a:latin typeface="+mn-ea"/>
              </a:rPr>
              <a:t>SLAM</a:t>
            </a:r>
            <a:r>
              <a:rPr kumimoji="1" lang="zh-CN" altLang="en-US" sz="1600" dirty="0" smtClean="0">
                <a:latin typeface="+mn-ea"/>
              </a:rPr>
              <a:t>系统，成为之后许多单目系统的鼻祖</a:t>
            </a:r>
            <a:endParaRPr kumimoji="1" lang="en-US" altLang="zh-CN" sz="1600" dirty="0" smtClean="0">
              <a:latin typeface="+mn-ea"/>
            </a:endParaRPr>
          </a:p>
          <a:p>
            <a:r>
              <a:rPr kumimoji="1" lang="en-US" altLang="zh-CN" sz="1600" dirty="0" smtClean="0">
                <a:latin typeface="+mn-ea"/>
              </a:rPr>
              <a:t>*Davison</a:t>
            </a:r>
            <a:r>
              <a:rPr kumimoji="1" lang="zh-CN" altLang="en-US" sz="1600" dirty="0" smtClean="0">
                <a:latin typeface="+mn-ea"/>
              </a:rPr>
              <a:t>本人也是业界传说之一，领导帝国理工大学的机器人视觉组做出了很多前沿贡献。</a:t>
            </a:r>
            <a:endParaRPr kumimoji="1" lang="en-US" altLang="zh-CN" sz="1600" dirty="0" smtClean="0">
              <a:latin typeface="+mn-ea"/>
            </a:endParaRPr>
          </a:p>
          <a:p>
            <a:endParaRPr kumimoji="1"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79" y="4009622"/>
            <a:ext cx="6745432" cy="251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提纲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基本概念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是什么？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为何要做</a:t>
            </a:r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的现状？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发展历程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我的研究工作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基于平面特征点的</a:t>
            </a:r>
            <a:r>
              <a:rPr kumimoji="1" lang="en-US" altLang="zh-CN" dirty="0" smtClean="0"/>
              <a:t>RGB-D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SLAM</a:t>
            </a:r>
          </a:p>
          <a:p>
            <a:pPr lvl="1"/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SDA</a:t>
            </a:r>
            <a:r>
              <a:rPr kumimoji="1" lang="zh-CN" altLang="en-US" dirty="0" smtClean="0"/>
              <a:t>深度网络的回环检测技术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CRF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RGB-D</a:t>
            </a:r>
            <a:r>
              <a:rPr kumimoji="1" lang="zh-CN" altLang="en-US" dirty="0" smtClean="0"/>
              <a:t>场景语义解析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1720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ea"/>
              </a:rPr>
              <a:t>EKF</a:t>
            </a:r>
            <a:r>
              <a:rPr kumimoji="1" lang="zh-CN" altLang="en-US" dirty="0" smtClean="0">
                <a:latin typeface="+mn-ea"/>
              </a:rPr>
              <a:t>局限性</a:t>
            </a:r>
            <a:endParaRPr kumimoji="1" lang="en-US" altLang="zh-CN" dirty="0" smtClean="0">
              <a:latin typeface="+mn-ea"/>
            </a:endParaRPr>
          </a:p>
          <a:p>
            <a:pPr lvl="1"/>
            <a:r>
              <a:rPr kumimoji="1" lang="zh-CN" altLang="en-US" sz="2000" dirty="0" smtClean="0">
                <a:latin typeface="+mn-ea"/>
              </a:rPr>
              <a:t>线性化假设</a:t>
            </a:r>
            <a:endParaRPr kumimoji="1" lang="en-US" altLang="zh-CN" sz="2000" dirty="0" smtClean="0">
              <a:latin typeface="+mn-ea"/>
            </a:endParaRPr>
          </a:p>
          <a:p>
            <a:pPr lvl="1"/>
            <a:r>
              <a:rPr kumimoji="1" lang="zh-CN" altLang="en-US" sz="2000" dirty="0" smtClean="0">
                <a:latin typeface="+mn-ea"/>
              </a:rPr>
              <a:t>平方复杂度</a:t>
            </a:r>
            <a:r>
              <a:rPr kumimoji="1" lang="en-US" altLang="zh-CN" sz="2000" dirty="0" smtClean="0">
                <a:latin typeface="+mn-ea"/>
              </a:rPr>
              <a:t>——</a:t>
            </a:r>
            <a:r>
              <a:rPr kumimoji="1" lang="zh-CN" altLang="en-US" sz="2000" dirty="0" smtClean="0">
                <a:latin typeface="+mn-ea"/>
              </a:rPr>
              <a:t>数百个特征和姿态点</a:t>
            </a:r>
            <a:endParaRPr kumimoji="1" lang="en-US" altLang="zh-CN" sz="2000" dirty="0" smtClean="0">
              <a:latin typeface="+mn-ea"/>
            </a:endParaRPr>
          </a:p>
          <a:p>
            <a:pPr lvl="1"/>
            <a:r>
              <a:rPr kumimoji="1" lang="zh-CN" altLang="en-US" sz="2000" dirty="0" smtClean="0"/>
              <a:t>稀疏路标地图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滤波器的时间串行性质</a:t>
            </a:r>
            <a:r>
              <a:rPr kumimoji="1" lang="en-US" altLang="zh-CN" sz="2000" dirty="0" smtClean="0"/>
              <a:t>(sequential nature)</a:t>
            </a:r>
          </a:p>
          <a:p>
            <a:pPr lvl="1"/>
            <a:r>
              <a:rPr kumimoji="1" lang="zh-CN" altLang="en-US" sz="2000" dirty="0" smtClean="0"/>
              <a:t>对数据关联敏感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难以实现闭环</a:t>
            </a:r>
            <a:endParaRPr kumimoji="1" lang="en-US" altLang="zh-CN" sz="2000" dirty="0" smtClean="0"/>
          </a:p>
          <a:p>
            <a:pPr lvl="1"/>
            <a:endParaRPr kumimoji="1" lang="en-US" altLang="zh-CN" sz="2000" dirty="0"/>
          </a:p>
          <a:p>
            <a:r>
              <a:rPr kumimoji="1" lang="zh-CN" altLang="en-US" sz="2400" dirty="0" smtClean="0"/>
              <a:t>改进</a:t>
            </a:r>
            <a:endParaRPr kumimoji="1" lang="en-US" altLang="zh-CN" sz="2400" dirty="0" smtClean="0"/>
          </a:p>
          <a:p>
            <a:pPr lvl="1"/>
            <a:r>
              <a:rPr kumimoji="1" lang="zh-CN" altLang="en-US" sz="2000" dirty="0" smtClean="0"/>
              <a:t>其他滤波器：</a:t>
            </a:r>
            <a:r>
              <a:rPr kumimoji="1" lang="en-US" altLang="zh-CN" sz="2000" dirty="0" smtClean="0"/>
              <a:t>PF, RBPF, IF, UKF, etc.</a:t>
            </a:r>
          </a:p>
          <a:p>
            <a:pPr lvl="1"/>
            <a:r>
              <a:rPr kumimoji="1" lang="en-US" altLang="zh-CN" sz="2000" dirty="0" smtClean="0"/>
              <a:t>BA</a:t>
            </a:r>
            <a:r>
              <a:rPr kumimoji="1" lang="zh-CN" altLang="en-US" sz="2000" dirty="0" smtClean="0"/>
              <a:t>方法：</a:t>
            </a:r>
            <a:r>
              <a:rPr kumimoji="1" lang="en-US" altLang="zh-CN" sz="2000" dirty="0" smtClean="0"/>
              <a:t>2006</a:t>
            </a:r>
            <a:r>
              <a:rPr kumimoji="1" lang="zh-CN" altLang="en-US" sz="2000" dirty="0" smtClean="0"/>
              <a:t>以后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694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 smtClean="0">
                <a:latin typeface="+mn-ea"/>
              </a:rPr>
              <a:t>滤波器思路的改进</a:t>
            </a:r>
            <a:endParaRPr kumimoji="1" lang="en-US" altLang="zh-CN" sz="2400" dirty="0" smtClean="0">
              <a:latin typeface="+mn-ea"/>
            </a:endParaRPr>
          </a:p>
          <a:p>
            <a:pPr lvl="1"/>
            <a:r>
              <a:rPr kumimoji="1" lang="zh-CN" altLang="en-US" sz="2000" dirty="0" smtClean="0">
                <a:latin typeface="+mn-ea"/>
              </a:rPr>
              <a:t>粒子滤波器</a:t>
            </a:r>
            <a:r>
              <a:rPr kumimoji="1" lang="en-US" altLang="zh-CN" sz="2000" dirty="0" smtClean="0">
                <a:latin typeface="+mn-ea"/>
              </a:rPr>
              <a:t>(PF)</a:t>
            </a:r>
            <a:r>
              <a:rPr kumimoji="1" lang="zh-CN" altLang="en-US" sz="2000" dirty="0" smtClean="0">
                <a:latin typeface="+mn-ea"/>
              </a:rPr>
              <a:t>及</a:t>
            </a:r>
            <a:r>
              <a:rPr kumimoji="1" lang="en-US" altLang="zh-CN" sz="2000" dirty="0" smtClean="0">
                <a:latin typeface="+mn-ea"/>
              </a:rPr>
              <a:t>RBPF</a:t>
            </a:r>
          </a:p>
          <a:p>
            <a:pPr lvl="2"/>
            <a:r>
              <a:rPr kumimoji="1" lang="en-US" altLang="zh-CN" sz="1400" dirty="0" smtClean="0">
                <a:latin typeface="+mn-ea"/>
              </a:rPr>
              <a:t>[</a:t>
            </a:r>
            <a:r>
              <a:rPr lang="en-US" altLang="zh-CN" sz="1400" dirty="0" smtClean="0">
                <a:latin typeface="+mn-ea"/>
              </a:rPr>
              <a:t>Grisetti07]. </a:t>
            </a:r>
            <a:r>
              <a:rPr kumimoji="1" lang="en-US" altLang="zh-CN" sz="1400" dirty="0" smtClean="0">
                <a:latin typeface="+mn-ea"/>
              </a:rPr>
              <a:t>Fast and </a:t>
            </a:r>
            <a:r>
              <a:rPr kumimoji="1" lang="en-US" altLang="zh-CN" sz="1400" dirty="0">
                <a:latin typeface="+mn-ea"/>
              </a:rPr>
              <a:t>accurate </a:t>
            </a:r>
            <a:r>
              <a:rPr kumimoji="1" lang="en-US" altLang="zh-CN" sz="1400" dirty="0" smtClean="0">
                <a:latin typeface="+mn-ea"/>
              </a:rPr>
              <a:t>SLAM </a:t>
            </a:r>
            <a:r>
              <a:rPr kumimoji="1" lang="en-US" altLang="zh-CN" sz="1400" dirty="0">
                <a:latin typeface="+mn-ea"/>
              </a:rPr>
              <a:t>with Rao-</a:t>
            </a:r>
            <a:r>
              <a:rPr kumimoji="1" lang="en-US" altLang="zh-CN" sz="1400" dirty="0" err="1">
                <a:latin typeface="+mn-ea"/>
              </a:rPr>
              <a:t>Blackwellized</a:t>
            </a:r>
            <a:r>
              <a:rPr kumimoji="1" lang="en-US" altLang="zh-CN" sz="1400" dirty="0">
                <a:latin typeface="+mn-ea"/>
              </a:rPr>
              <a:t> particle </a:t>
            </a:r>
            <a:r>
              <a:rPr kumimoji="1" lang="en-US" altLang="zh-CN" sz="1400" dirty="0" smtClean="0">
                <a:latin typeface="+mn-ea"/>
              </a:rPr>
              <a:t>filters, RAS, 2007.</a:t>
            </a:r>
          </a:p>
          <a:p>
            <a:pPr lvl="2"/>
            <a:r>
              <a:rPr kumimoji="1" lang="en-US" altLang="zh-CN" sz="1400" dirty="0">
                <a:latin typeface="+mn-ea"/>
              </a:rPr>
              <a:t>[Sim07]. A Study of the Rao-</a:t>
            </a:r>
            <a:r>
              <a:rPr kumimoji="1" lang="en-US" altLang="zh-CN" sz="1400" dirty="0" err="1">
                <a:latin typeface="+mn-ea"/>
              </a:rPr>
              <a:t>Blackwellised</a:t>
            </a:r>
            <a:r>
              <a:rPr kumimoji="1" lang="en-US" altLang="zh-CN" sz="1400" dirty="0">
                <a:latin typeface="+mn-ea"/>
              </a:rPr>
              <a:t> Particle Filter for Efficient and </a:t>
            </a:r>
            <a:r>
              <a:rPr kumimoji="1" lang="en-US" altLang="zh-CN" sz="1400" dirty="0" smtClean="0">
                <a:latin typeface="+mn-ea"/>
              </a:rPr>
              <a:t>Accurate Vision-Based SLAM, IJCV.</a:t>
            </a:r>
          </a:p>
          <a:p>
            <a:pPr lvl="1"/>
            <a:r>
              <a:rPr kumimoji="1" lang="en-US" altLang="zh-CN" sz="1800" dirty="0" err="1" smtClean="0">
                <a:latin typeface="+mn-ea"/>
              </a:rPr>
              <a:t>FastSLAM</a:t>
            </a:r>
            <a:endParaRPr kumimoji="1" lang="en-US" altLang="zh-CN" sz="1800" dirty="0" smtClean="0">
              <a:latin typeface="+mn-ea"/>
            </a:endParaRPr>
          </a:p>
          <a:p>
            <a:pPr lvl="2"/>
            <a:r>
              <a:rPr kumimoji="1" lang="en-US" altLang="zh-CN" sz="1400" dirty="0" smtClean="0">
                <a:latin typeface="+mn-ea"/>
              </a:rPr>
              <a:t>[</a:t>
            </a:r>
            <a:r>
              <a:rPr lang="zh-CN" altLang="zh-CN" sz="1400" dirty="0">
                <a:solidFill>
                  <a:srgbClr val="000000"/>
                </a:solidFill>
                <a:latin typeface="+mn-ea"/>
              </a:rPr>
              <a:t>Montemerlo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02</a:t>
            </a:r>
            <a:r>
              <a:rPr lang="zh-CN" altLang="zh-CN" sz="300" dirty="0">
                <a:latin typeface="+mn-ea"/>
              </a:rPr>
              <a:t> </a:t>
            </a:r>
            <a:r>
              <a:rPr kumimoji="1" lang="en-US" altLang="zh-CN" sz="1400" dirty="0">
                <a:latin typeface="+mn-ea"/>
              </a:rPr>
              <a:t>] </a:t>
            </a:r>
            <a:r>
              <a:rPr kumimoji="1" lang="en-US" altLang="zh-CN" sz="1400" dirty="0" err="1">
                <a:latin typeface="+mn-ea"/>
              </a:rPr>
              <a:t>FastSLAM</a:t>
            </a:r>
            <a:r>
              <a:rPr kumimoji="1" lang="en-US" altLang="zh-CN" sz="1400" dirty="0">
                <a:latin typeface="+mn-ea"/>
              </a:rPr>
              <a:t>: A factored solution to the simultaneous localization and mapping problem. AAAI</a:t>
            </a:r>
            <a:r>
              <a:rPr kumimoji="1" lang="en-US" altLang="zh-CN" sz="1400" dirty="0" smtClean="0">
                <a:latin typeface="+mn-ea"/>
              </a:rPr>
              <a:t>.</a:t>
            </a:r>
          </a:p>
          <a:p>
            <a:pPr lvl="2"/>
            <a:r>
              <a:rPr kumimoji="1" lang="en-US" altLang="zh-CN" sz="1400" dirty="0" smtClean="0">
                <a:latin typeface="+mn-ea"/>
              </a:rPr>
              <a:t>[</a:t>
            </a:r>
            <a:r>
              <a:rPr lang="zh-CN" altLang="zh-CN" sz="1400" dirty="0" smtClean="0">
                <a:solidFill>
                  <a:srgbClr val="000000"/>
                </a:solidFill>
                <a:latin typeface="+mn-ea"/>
              </a:rPr>
              <a:t>Hahne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l03]. </a:t>
            </a:r>
            <a:r>
              <a:rPr lang="zh-CN" altLang="zh-CN" sz="1400" dirty="0">
                <a:solidFill>
                  <a:srgbClr val="000000"/>
                </a:solidFill>
                <a:latin typeface="+mn-ea"/>
              </a:rPr>
              <a:t>An efficient FastSLAM algorithm for generating maps of large-scale cyclic environments from raw laser range </a:t>
            </a:r>
            <a:r>
              <a:rPr lang="zh-CN" altLang="zh-CN" sz="1400" dirty="0" smtClean="0">
                <a:solidFill>
                  <a:srgbClr val="000000"/>
                </a:solidFill>
                <a:latin typeface="+mn-ea"/>
              </a:rPr>
              <a:t>measurement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s. IROS. </a:t>
            </a:r>
          </a:p>
          <a:p>
            <a:pPr lvl="1"/>
            <a:r>
              <a:rPr lang="zh-CN" altLang="en-US" sz="1800" dirty="0" smtClean="0">
                <a:latin typeface="+mn-ea"/>
              </a:rPr>
              <a:t>分治</a:t>
            </a:r>
            <a:r>
              <a:rPr lang="en-US" altLang="zh-CN" sz="1800" dirty="0" smtClean="0">
                <a:latin typeface="+mn-ea"/>
              </a:rPr>
              <a:t>EKF</a:t>
            </a:r>
          </a:p>
          <a:p>
            <a:pPr lvl="2"/>
            <a:r>
              <a:rPr lang="en-US" altLang="zh-CN" sz="1400" dirty="0" smtClean="0">
                <a:latin typeface="+mn-ea"/>
              </a:rPr>
              <a:t>[Paz08]. Divide and Conquer: EKF in O(n). TRO, 2008.</a:t>
            </a:r>
            <a:endParaRPr lang="zh-CN" altLang="zh-CN" sz="1400" dirty="0">
              <a:latin typeface="+mn-ea"/>
            </a:endParaRPr>
          </a:p>
          <a:p>
            <a:pPr lvl="1"/>
            <a:r>
              <a:rPr kumimoji="1" lang="zh-CN" altLang="en-US" sz="1800" dirty="0" smtClean="0">
                <a:latin typeface="+mn-ea"/>
              </a:rPr>
              <a:t>其他 参见</a:t>
            </a:r>
            <a:r>
              <a:rPr kumimoji="1" lang="en-US" altLang="zh-CN" sz="1800" dirty="0" smtClean="0">
                <a:latin typeface="+mn-ea"/>
              </a:rPr>
              <a:t>[Chen12]</a:t>
            </a:r>
            <a:endParaRPr kumimoji="1" lang="en-US" altLang="zh-CN" sz="1800" dirty="0">
              <a:latin typeface="+mn-ea"/>
            </a:endParaRPr>
          </a:p>
          <a:p>
            <a:pPr lvl="1"/>
            <a:endParaRPr kumimoji="1" lang="zh-CN" altLang="en-US" sz="1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923" y="1242646"/>
            <a:ext cx="3857625" cy="1600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522" y="2754190"/>
            <a:ext cx="3867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0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200" dirty="0" smtClean="0"/>
              <a:t>BA</a:t>
            </a:r>
            <a:r>
              <a:rPr kumimoji="1" lang="zh-CN" altLang="en-US" sz="2200" dirty="0" smtClean="0"/>
              <a:t>转型时期</a:t>
            </a:r>
            <a:r>
              <a:rPr kumimoji="1" lang="en-US" altLang="zh-CN" sz="2200" dirty="0" smtClean="0"/>
              <a:t>: 2006-2010</a:t>
            </a:r>
          </a:p>
          <a:p>
            <a:pPr lvl="1"/>
            <a:r>
              <a:rPr kumimoji="1" lang="zh-CN" altLang="en-US" sz="1800" dirty="0" smtClean="0"/>
              <a:t>根本上不同于滤波器的框架</a:t>
            </a:r>
            <a:endParaRPr kumimoji="1" lang="en-US" altLang="zh-CN" sz="1800" dirty="0" smtClean="0"/>
          </a:p>
          <a:p>
            <a:r>
              <a:rPr kumimoji="1" lang="zh-CN" altLang="en-US" sz="2200" dirty="0" smtClean="0"/>
              <a:t>什么是</a:t>
            </a:r>
            <a:r>
              <a:rPr kumimoji="1" lang="en-US" altLang="zh-CN" sz="2200" dirty="0" smtClean="0"/>
              <a:t>BA (Bundle Adjustment) ?</a:t>
            </a:r>
          </a:p>
          <a:p>
            <a:pPr lvl="1"/>
            <a:r>
              <a:rPr kumimoji="1" lang="zh-CN" altLang="en-US" sz="1800" dirty="0" smtClean="0"/>
              <a:t>优化所有帧位姿约束的误差</a:t>
            </a:r>
            <a:endParaRPr kumimoji="1" lang="en-US" altLang="zh-CN" sz="1800" dirty="0" smtClean="0"/>
          </a:p>
          <a:p>
            <a:pPr lvl="1"/>
            <a:r>
              <a:rPr kumimoji="1" lang="zh-CN" altLang="en-US" sz="1800" dirty="0" smtClean="0"/>
              <a:t>起源于摄影几何，</a:t>
            </a:r>
            <a:r>
              <a:rPr kumimoji="1" lang="en-US" altLang="zh-CN" sz="1800" dirty="0" smtClean="0"/>
              <a:t>2000</a:t>
            </a:r>
            <a:r>
              <a:rPr kumimoji="1" lang="zh-CN" altLang="en-US" sz="1800" dirty="0" smtClean="0"/>
              <a:t>年引入</a:t>
            </a:r>
            <a:r>
              <a:rPr kumimoji="1" lang="en-US" altLang="zh-CN" sz="1800" dirty="0" smtClean="0"/>
              <a:t>Structure from Motion(</a:t>
            </a:r>
            <a:r>
              <a:rPr kumimoji="1" lang="en-US" altLang="zh-CN" sz="1800" dirty="0" err="1" smtClean="0"/>
              <a:t>SfM</a:t>
            </a:r>
            <a:r>
              <a:rPr kumimoji="1" lang="en-US" altLang="zh-CN" sz="1800" dirty="0" smtClean="0"/>
              <a:t>) [Triggs00]</a:t>
            </a:r>
          </a:p>
          <a:p>
            <a:pPr lvl="1"/>
            <a:r>
              <a:rPr kumimoji="1" lang="en-US" altLang="zh-CN" sz="1800" dirty="0" err="1" smtClean="0"/>
              <a:t>SfM</a:t>
            </a:r>
            <a:r>
              <a:rPr kumimoji="1" lang="zh-CN" altLang="en-US" sz="1800" dirty="0" smtClean="0"/>
              <a:t>代表性工作：</a:t>
            </a:r>
            <a:r>
              <a:rPr kumimoji="1" lang="en-US" altLang="zh-CN" sz="1800" dirty="0" smtClean="0"/>
              <a:t>Building Rome in one day [</a:t>
            </a:r>
            <a:r>
              <a:rPr lang="en-US" altLang="zh-CN" sz="1800" dirty="0" smtClean="0"/>
              <a:t>Agarwal09].</a:t>
            </a:r>
            <a:endParaRPr kumimoji="1" lang="en-US" altLang="zh-CN" sz="1800" dirty="0" smtClean="0"/>
          </a:p>
          <a:p>
            <a:endParaRPr kumimoji="1"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38" y="3924300"/>
            <a:ext cx="4963724" cy="271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2006-2010</a:t>
            </a:r>
          </a:p>
          <a:p>
            <a:pPr lvl="1"/>
            <a:r>
              <a:rPr lang="zh-CN" altLang="en-US" sz="1800" dirty="0" smtClean="0"/>
              <a:t>发现</a:t>
            </a:r>
            <a:r>
              <a:rPr lang="en-US" altLang="zh-CN" sz="1800" dirty="0" smtClean="0"/>
              <a:t>SLAM</a:t>
            </a:r>
            <a:r>
              <a:rPr lang="zh-CN" altLang="en-US" sz="1800" dirty="0" smtClean="0"/>
              <a:t>和</a:t>
            </a:r>
            <a:r>
              <a:rPr lang="en-US" altLang="zh-CN" sz="1800" dirty="0" err="1" smtClean="0"/>
              <a:t>SfM</a:t>
            </a:r>
            <a:r>
              <a:rPr lang="zh-CN" altLang="en-US" sz="1800" dirty="0" smtClean="0"/>
              <a:t>中许多共同点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将</a:t>
            </a:r>
            <a:r>
              <a:rPr lang="en-US" altLang="zh-CN" sz="1800" dirty="0" smtClean="0"/>
              <a:t>BA</a:t>
            </a:r>
            <a:r>
              <a:rPr lang="zh-CN" altLang="en-US" sz="1800" dirty="0" smtClean="0"/>
              <a:t>引入</a:t>
            </a:r>
            <a:r>
              <a:rPr lang="en-US" altLang="zh-CN" sz="1800" dirty="0" smtClean="0"/>
              <a:t>SLAM</a:t>
            </a:r>
            <a:r>
              <a:rPr lang="zh-CN" altLang="en-US" sz="1800" dirty="0" smtClean="0"/>
              <a:t>，并成为</a:t>
            </a:r>
            <a:r>
              <a:rPr lang="en-US" altLang="zh-CN" sz="1800" dirty="0" smtClean="0"/>
              <a:t>Visual SLAM</a:t>
            </a:r>
            <a:r>
              <a:rPr lang="zh-CN" altLang="en-US" sz="1800" dirty="0" smtClean="0"/>
              <a:t>中的主导方法</a:t>
            </a:r>
            <a:endParaRPr lang="en-US" altLang="zh-CN" sz="1800" dirty="0" smtClean="0"/>
          </a:p>
          <a:p>
            <a:r>
              <a:rPr lang="zh-CN" altLang="en-US" sz="2200" dirty="0" smtClean="0"/>
              <a:t>代表性工作</a:t>
            </a:r>
            <a:endParaRPr lang="en-US" altLang="zh-CN" sz="2200" dirty="0" smtClean="0"/>
          </a:p>
          <a:p>
            <a:pPr lvl="1"/>
            <a:r>
              <a:rPr lang="en-US" altLang="zh-CN" sz="1800" dirty="0" smtClean="0"/>
              <a:t>PTAM:</a:t>
            </a:r>
          </a:p>
          <a:p>
            <a:pPr lvl="1"/>
            <a:r>
              <a:rPr lang="en-US" altLang="zh-CN" sz="1800" dirty="0" smtClean="0"/>
              <a:t>[Klein07</a:t>
            </a:r>
            <a:r>
              <a:rPr lang="en-US" altLang="zh-CN" sz="1800" dirty="0"/>
              <a:t>]. Parallel tracking and mapping for small AR </a:t>
            </a:r>
            <a:r>
              <a:rPr lang="en-US" altLang="zh-CN" sz="1800" dirty="0" smtClean="0"/>
              <a:t>workspaces, ISMAR.</a:t>
            </a:r>
            <a:endParaRPr lang="en-US" altLang="zh-CN" sz="1800" dirty="0"/>
          </a:p>
          <a:p>
            <a:pPr lvl="1"/>
            <a:r>
              <a:rPr lang="en-US" altLang="zh-CN" sz="1800" dirty="0" smtClean="0"/>
              <a:t>Visual SLAM</a:t>
            </a:r>
            <a:r>
              <a:rPr lang="zh-CN" altLang="en-US" sz="1800" dirty="0" smtClean="0"/>
              <a:t>里程碑式工作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单目</a:t>
            </a:r>
            <a:r>
              <a:rPr lang="en-US" altLang="zh-CN" sz="1800" dirty="0" smtClean="0"/>
              <a:t>, BA</a:t>
            </a:r>
            <a:r>
              <a:rPr lang="zh-CN" altLang="en-US" sz="1800" dirty="0" smtClean="0"/>
              <a:t>框架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虚拟现实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提出以不同频率求解定位与建图，用两个单独的线程处理之；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648" y="3567112"/>
            <a:ext cx="3762375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74" y="4614413"/>
            <a:ext cx="1609725" cy="20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2006-2010</a:t>
            </a:r>
          </a:p>
          <a:p>
            <a:r>
              <a:rPr lang="zh-CN" altLang="en-US" sz="2200" dirty="0" smtClean="0"/>
              <a:t>代表性工作</a:t>
            </a:r>
            <a:endParaRPr lang="en-US" altLang="zh-CN" sz="2200" dirty="0" smtClean="0"/>
          </a:p>
          <a:p>
            <a:pPr lvl="1"/>
            <a:r>
              <a:rPr lang="en-US" altLang="zh-CN" sz="1800" dirty="0" err="1" smtClean="0"/>
              <a:t>FrameSLAM</a:t>
            </a:r>
            <a:endParaRPr lang="en-US" altLang="zh-CN" sz="1800" dirty="0" smtClean="0"/>
          </a:p>
          <a:p>
            <a:pPr lvl="1"/>
            <a:r>
              <a:rPr lang="en-US" altLang="zh-CN" sz="1800" dirty="0"/>
              <a:t>[Konolige08]: </a:t>
            </a:r>
            <a:r>
              <a:rPr lang="en-US" altLang="zh-CN" sz="1800" dirty="0" err="1"/>
              <a:t>FrameSLAM</a:t>
            </a:r>
            <a:r>
              <a:rPr lang="en-US" altLang="zh-CN" sz="1800" dirty="0"/>
              <a:t>: From Bundle Adjustment to Real-Time Visual </a:t>
            </a:r>
            <a:r>
              <a:rPr lang="en-US" altLang="zh-CN" sz="1800" dirty="0" smtClean="0"/>
              <a:t>Mapping, TRO.</a:t>
            </a:r>
          </a:p>
          <a:p>
            <a:pPr lvl="1"/>
            <a:r>
              <a:rPr lang="zh-CN" altLang="en-US" sz="1800" dirty="0" smtClean="0"/>
              <a:t>只保留位姿约束，特征只用于帧间匹配，在大范围内进行</a:t>
            </a:r>
            <a:r>
              <a:rPr lang="en-US" altLang="zh-CN" sz="1800" dirty="0" smtClean="0"/>
              <a:t>SLAM</a:t>
            </a:r>
          </a:p>
          <a:p>
            <a:pPr lvl="1"/>
            <a:endParaRPr lang="en-US" altLang="zh-CN" sz="1800" dirty="0" smtClean="0"/>
          </a:p>
          <a:p>
            <a:pPr lvl="1"/>
            <a:endParaRPr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4" y="3590925"/>
            <a:ext cx="3435724" cy="3000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39" y="3848100"/>
            <a:ext cx="220125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随着</a:t>
            </a:r>
            <a:r>
              <a:rPr lang="en-US" altLang="zh-CN" sz="2400" dirty="0" smtClean="0"/>
              <a:t>BA</a:t>
            </a:r>
            <a:r>
              <a:rPr lang="zh-CN" altLang="en-US" sz="2400" dirty="0" smtClean="0"/>
              <a:t>进一步应用，研究者们开始讨论滤波器与</a:t>
            </a:r>
            <a:r>
              <a:rPr lang="en-US" altLang="zh-CN" sz="2400" dirty="0" smtClean="0"/>
              <a:t>BA</a:t>
            </a:r>
            <a:r>
              <a:rPr lang="zh-CN" altLang="en-US" sz="2400" dirty="0" smtClean="0"/>
              <a:t>的优劣。</a:t>
            </a:r>
            <a:endParaRPr lang="en-US" altLang="zh-CN" sz="2400" dirty="0" smtClean="0"/>
          </a:p>
          <a:p>
            <a:r>
              <a:rPr lang="en-US" altLang="zh-CN" sz="2400" dirty="0"/>
              <a:t>[Strasdat12</a:t>
            </a:r>
            <a:r>
              <a:rPr lang="en-US" altLang="zh-CN" sz="2400" dirty="0" smtClean="0"/>
              <a:t>]: Visual </a:t>
            </a:r>
            <a:r>
              <a:rPr lang="en-US" altLang="zh-CN" sz="2400" dirty="0"/>
              <a:t>slam: Why filter</a:t>
            </a:r>
            <a:r>
              <a:rPr lang="en-US" altLang="zh-CN" sz="2400" dirty="0" smtClean="0"/>
              <a:t>? Image and Vision Computing.</a:t>
            </a:r>
          </a:p>
          <a:p>
            <a:pPr lvl="1"/>
            <a:r>
              <a:rPr lang="zh-CN" altLang="en-US" sz="1400" dirty="0" smtClean="0"/>
              <a:t>认为在单位计算量前提下，</a:t>
            </a:r>
            <a:r>
              <a:rPr lang="en-US" altLang="zh-CN" sz="1400" dirty="0" smtClean="0"/>
              <a:t>BA</a:t>
            </a:r>
            <a:r>
              <a:rPr lang="zh-CN" altLang="en-US" sz="1400" dirty="0" smtClean="0"/>
              <a:t>方法能得到更多有效的信息</a:t>
            </a:r>
            <a:endParaRPr lang="en-US" altLang="zh-CN" sz="1400" dirty="0" smtClean="0"/>
          </a:p>
          <a:p>
            <a:pPr lvl="1"/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3848100"/>
            <a:ext cx="78676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前沿研究：</a:t>
            </a:r>
            <a:r>
              <a:rPr lang="en-US" altLang="zh-CN" sz="2400" dirty="0" smtClean="0"/>
              <a:t>2010</a:t>
            </a:r>
            <a:r>
              <a:rPr lang="zh-CN" altLang="en-US" sz="2400" dirty="0" smtClean="0"/>
              <a:t>至今</a:t>
            </a:r>
            <a:endParaRPr lang="en-US" altLang="zh-CN" sz="2400" dirty="0" smtClean="0"/>
          </a:p>
          <a:p>
            <a:pPr lvl="1"/>
            <a:r>
              <a:rPr lang="zh-CN" altLang="en-US" sz="1800" dirty="0" smtClean="0"/>
              <a:t>日益成熟的系统与软件</a:t>
            </a:r>
            <a:endParaRPr lang="en-US" altLang="zh-CN" sz="1800" dirty="0" smtClean="0"/>
          </a:p>
          <a:p>
            <a:pPr lvl="2"/>
            <a:r>
              <a:rPr lang="en-US" altLang="zh-CN" sz="1400" dirty="0" smtClean="0"/>
              <a:t>RGBD-SLAM-V2: [Endres14].</a:t>
            </a:r>
          </a:p>
          <a:p>
            <a:pPr lvl="2"/>
            <a:r>
              <a:rPr lang="en-US" altLang="zh-CN" sz="1400" dirty="0"/>
              <a:t>SLAM++: [</a:t>
            </a:r>
            <a:r>
              <a:rPr lang="en-US" altLang="zh-CN" sz="1400" dirty="0" smtClean="0"/>
              <a:t>Salas-Moreno13].</a:t>
            </a:r>
          </a:p>
          <a:p>
            <a:pPr lvl="2"/>
            <a:r>
              <a:rPr lang="en-US" altLang="zh-CN" sz="1400" dirty="0" smtClean="0"/>
              <a:t>LSD-SLAM: [Engel14]</a:t>
            </a:r>
          </a:p>
          <a:p>
            <a:pPr lvl="2"/>
            <a:r>
              <a:rPr lang="en-US" altLang="zh-CN" sz="1400" dirty="0"/>
              <a:t>ORB-SLAM: [</a:t>
            </a:r>
            <a:r>
              <a:rPr lang="en-US" altLang="zh-CN" sz="1400" dirty="0" smtClean="0"/>
              <a:t>Mur-Artal15].</a:t>
            </a:r>
          </a:p>
          <a:p>
            <a:pPr lvl="2"/>
            <a:r>
              <a:rPr lang="en-US" altLang="zh-CN" sz="1400" dirty="0"/>
              <a:t>SVO: [</a:t>
            </a:r>
            <a:r>
              <a:rPr lang="en-US" altLang="zh-CN" sz="1400" dirty="0" smtClean="0"/>
              <a:t>Forster14]</a:t>
            </a:r>
          </a:p>
          <a:p>
            <a:pPr lvl="2"/>
            <a:r>
              <a:rPr lang="en-US" altLang="zh-CN" sz="1400" dirty="0" smtClean="0"/>
              <a:t>Kinect Fusion: [Newcombe11]</a:t>
            </a:r>
          </a:p>
          <a:p>
            <a:pPr lvl="2"/>
            <a:r>
              <a:rPr lang="en-US" altLang="zh-CN" sz="1400" dirty="0" smtClean="0"/>
              <a:t>DTAM: [Newcombe11]</a:t>
            </a:r>
          </a:p>
          <a:p>
            <a:pPr lvl="2"/>
            <a:r>
              <a:rPr lang="en-US" altLang="zh-CN" sz="1400" dirty="0" smtClean="0"/>
              <a:t>Dense Planar SLAM: [Salas-Moreno14]</a:t>
            </a:r>
          </a:p>
          <a:p>
            <a:pPr lvl="2"/>
            <a:r>
              <a:rPr lang="en-US" altLang="zh-CN" sz="1400" dirty="0" err="1" smtClean="0"/>
              <a:t>OpenRatSLAM</a:t>
            </a:r>
            <a:r>
              <a:rPr lang="en-US" altLang="zh-CN" sz="1400" dirty="0" smtClean="0"/>
              <a:t>: [Milford10]</a:t>
            </a:r>
          </a:p>
          <a:p>
            <a:pPr lvl="2"/>
            <a:r>
              <a:rPr lang="en-US" altLang="zh-CN" sz="1400" dirty="0"/>
              <a:t>G2O: [</a:t>
            </a:r>
            <a:r>
              <a:rPr lang="en-US" altLang="zh-CN" sz="1400" dirty="0" smtClean="0"/>
              <a:t>Kummerle11]</a:t>
            </a:r>
          </a:p>
          <a:p>
            <a:pPr lvl="2"/>
            <a:r>
              <a:rPr lang="en-US" altLang="zh-CN" sz="1400" dirty="0"/>
              <a:t>SBA: [</a:t>
            </a:r>
            <a:r>
              <a:rPr lang="en-US" altLang="zh-CN" sz="1400" dirty="0" smtClean="0"/>
              <a:t>Lourakis09]</a:t>
            </a:r>
          </a:p>
          <a:p>
            <a:pPr lvl="2"/>
            <a:r>
              <a:rPr lang="en-US" altLang="zh-CN" sz="1400" dirty="0" err="1" smtClean="0"/>
              <a:t>iSAM</a:t>
            </a:r>
            <a:r>
              <a:rPr lang="en-US" altLang="zh-CN" sz="1400" dirty="0" smtClean="0"/>
              <a:t>: [Kaess09]</a:t>
            </a:r>
          </a:p>
          <a:p>
            <a:pPr lvl="1"/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38" y="3848100"/>
            <a:ext cx="71056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前沿研究：</a:t>
            </a:r>
            <a:r>
              <a:rPr lang="en-US" altLang="zh-CN" sz="2400" dirty="0" smtClean="0"/>
              <a:t>2010</a:t>
            </a:r>
            <a:r>
              <a:rPr lang="zh-CN" altLang="en-US" sz="2400" dirty="0" smtClean="0"/>
              <a:t>至今</a:t>
            </a:r>
            <a:endParaRPr lang="en-US" altLang="zh-CN" sz="2400" dirty="0" smtClean="0"/>
          </a:p>
          <a:p>
            <a:r>
              <a:rPr lang="zh-CN" altLang="en-US" sz="2200" dirty="0" smtClean="0"/>
              <a:t>丰富的传感器</a:t>
            </a:r>
            <a:endParaRPr lang="en-US" altLang="zh-CN" sz="2200" dirty="0" smtClean="0"/>
          </a:p>
          <a:p>
            <a:pPr lvl="1"/>
            <a:r>
              <a:rPr lang="zh-CN" altLang="en-US" sz="1800" dirty="0" smtClean="0"/>
              <a:t>单目相机 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双目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多目相机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深度相机</a:t>
            </a:r>
            <a:r>
              <a:rPr lang="en-US" altLang="zh-CN" sz="1800" dirty="0" smtClean="0"/>
              <a:t>(RGB-D)</a:t>
            </a:r>
          </a:p>
          <a:p>
            <a:pPr lvl="1"/>
            <a:r>
              <a:rPr lang="zh-CN" altLang="en-US" sz="1800" dirty="0" smtClean="0"/>
              <a:t>全景相机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2D </a:t>
            </a:r>
            <a:r>
              <a:rPr lang="zh-CN" altLang="en-US" sz="1800" dirty="0" smtClean="0"/>
              <a:t>转轴雷达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可穿戴设备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GPU SLAM</a:t>
            </a:r>
          </a:p>
          <a:p>
            <a:pPr lvl="1"/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325" y="655637"/>
            <a:ext cx="3105150" cy="427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608" y="4583112"/>
            <a:ext cx="2847975" cy="1933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638" y="2457450"/>
            <a:ext cx="5353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前沿研究：</a:t>
            </a:r>
            <a:r>
              <a:rPr lang="en-US" altLang="zh-CN" sz="2400" dirty="0" smtClean="0"/>
              <a:t>2010</a:t>
            </a:r>
            <a:r>
              <a:rPr lang="zh-CN" altLang="en-US" sz="2400" dirty="0" smtClean="0"/>
              <a:t>至今</a:t>
            </a:r>
            <a:endParaRPr lang="en-US" altLang="zh-CN" sz="2400" dirty="0" smtClean="0"/>
          </a:p>
          <a:p>
            <a:r>
              <a:rPr lang="zh-CN" altLang="en-US" sz="2200" dirty="0" smtClean="0"/>
              <a:t>复杂的环境</a:t>
            </a:r>
            <a:endParaRPr lang="en-US" altLang="zh-CN" sz="2200" dirty="0" smtClean="0"/>
          </a:p>
          <a:p>
            <a:pPr lvl="1"/>
            <a:r>
              <a:rPr lang="zh-CN" altLang="en-US" sz="1800" dirty="0" smtClean="0"/>
              <a:t>非特征点</a:t>
            </a:r>
            <a:r>
              <a:rPr lang="en-US" altLang="zh-CN" sz="1800" dirty="0" smtClean="0"/>
              <a:t>SLAM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[Rao12], [Salas14]</a:t>
            </a:r>
          </a:p>
          <a:p>
            <a:pPr lvl="1"/>
            <a:r>
              <a:rPr lang="zh-CN" altLang="en-US" sz="1800" dirty="0" smtClean="0"/>
              <a:t>动态环境：</a:t>
            </a:r>
            <a:r>
              <a:rPr lang="en-US" altLang="zh-CN" sz="1800" dirty="0" smtClean="0"/>
              <a:t>[Einhorn14], [Yangming13]</a:t>
            </a:r>
          </a:p>
          <a:p>
            <a:pPr lvl="1"/>
            <a:r>
              <a:rPr lang="zh-CN" altLang="en-US" sz="1800" dirty="0" smtClean="0"/>
              <a:t>多机器人协作：</a:t>
            </a:r>
            <a:r>
              <a:rPr lang="en-US" altLang="zh-CN" sz="1800" dirty="0"/>
              <a:t>[Zou13], </a:t>
            </a:r>
            <a:r>
              <a:rPr lang="en-US" altLang="zh-CN" sz="1800" dirty="0" smtClean="0"/>
              <a:t>[Balzer13], [Maddern12]</a:t>
            </a:r>
          </a:p>
          <a:p>
            <a:pPr lvl="1"/>
            <a:r>
              <a:rPr lang="zh-CN" altLang="en-US" sz="1800" dirty="0" smtClean="0"/>
              <a:t>长时间</a:t>
            </a:r>
            <a:r>
              <a:rPr lang="en-US" altLang="zh-CN" sz="1800" dirty="0" smtClean="0"/>
              <a:t>SLAM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[Tipaldi13], [Bacca13]</a:t>
            </a:r>
          </a:p>
          <a:p>
            <a:pPr lvl="1"/>
            <a:r>
              <a:rPr lang="zh-CN" altLang="en-US" sz="1800" dirty="0" smtClean="0"/>
              <a:t>语义信息：</a:t>
            </a:r>
            <a:r>
              <a:rPr lang="en-US" altLang="zh-CN" sz="1800" dirty="0" smtClean="0"/>
              <a:t>[Cadena14], [Siagian14], [Fioraio13]</a:t>
            </a:r>
          </a:p>
          <a:p>
            <a:pPr lvl="1"/>
            <a:r>
              <a:rPr lang="zh-CN" altLang="en-US" sz="1800" dirty="0" smtClean="0"/>
              <a:t>拓扑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网格地图：</a:t>
            </a:r>
            <a:r>
              <a:rPr lang="en-US" altLang="zh-CN" sz="1800" dirty="0" smtClean="0"/>
              <a:t>[Besson10]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032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过去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Where am I?	——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What is around me?	——</a:t>
            </a:r>
            <a:r>
              <a:rPr lang="zh-CN" altLang="en-US" dirty="0" smtClean="0"/>
              <a:t>建图</a:t>
            </a:r>
            <a:endParaRPr lang="en-US" altLang="zh-CN" dirty="0" smtClean="0"/>
          </a:p>
          <a:p>
            <a:r>
              <a:rPr lang="zh-CN" altLang="en-US" dirty="0" smtClean="0"/>
              <a:t>现在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What I can do with it?</a:t>
            </a:r>
          </a:p>
        </p:txBody>
      </p:sp>
    </p:spTree>
    <p:extLst>
      <p:ext uri="{BB962C8B-B14F-4D97-AF65-F5344CB8AC3E}">
        <p14:creationId xmlns:p14="http://schemas.microsoft.com/office/powerpoint/2010/main" val="233481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基本概念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77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发展历程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What I can do with it?</a:t>
            </a:r>
          </a:p>
          <a:p>
            <a:pPr lvl="1"/>
            <a:r>
              <a:rPr lang="zh-CN" altLang="en-US" dirty="0" smtClean="0"/>
              <a:t>过去：静态、刚体的环境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基本解决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现在的环境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人员密集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柔</a:t>
            </a:r>
            <a:r>
              <a:rPr lang="zh-CN" altLang="en-US" dirty="0"/>
              <a:t>性</a:t>
            </a:r>
            <a:r>
              <a:rPr lang="zh-CN" altLang="en-US" dirty="0" smtClean="0"/>
              <a:t>物体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运动物体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动态光照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理解环境内容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13" y="3352799"/>
            <a:ext cx="3705225" cy="3362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95637"/>
            <a:ext cx="4476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我的研究工作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1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我的研究工作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646" indent="-514350">
              <a:buFont typeface="+mj-lt"/>
              <a:buAutoNum type="arabicPeriod"/>
            </a:pPr>
            <a:r>
              <a:rPr lang="zh-CN" altLang="en-US" dirty="0" smtClean="0"/>
              <a:t>传感器信息处理</a:t>
            </a:r>
            <a:endParaRPr lang="en-US" altLang="zh-CN" dirty="0" smtClean="0"/>
          </a:p>
          <a:p>
            <a:pPr marL="596646" indent="-514350">
              <a:buFont typeface="+mj-lt"/>
              <a:buAutoNum type="arabicPeriod"/>
            </a:pPr>
            <a:r>
              <a:rPr lang="zh-CN" altLang="en-US" dirty="0" smtClean="0"/>
              <a:t>回环检测</a:t>
            </a:r>
            <a:endParaRPr lang="en-US" altLang="zh-CN" dirty="0" smtClean="0"/>
          </a:p>
          <a:p>
            <a:pPr marL="596646" indent="-514350">
              <a:buFont typeface="+mj-lt"/>
              <a:buAutoNum type="arabicPeriod"/>
            </a:pPr>
            <a:r>
              <a:rPr lang="zh-CN" altLang="en-US" dirty="0" smtClean="0"/>
              <a:t>语义场景理解</a:t>
            </a:r>
            <a:endParaRPr lang="en-US" altLang="zh-CN" dirty="0" smtClean="0"/>
          </a:p>
          <a:p>
            <a:pPr marL="596646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50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我的研究工作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646" indent="-514350">
              <a:buFont typeface="+mj-lt"/>
              <a:buAutoNum type="arabicPeriod"/>
            </a:pPr>
            <a:r>
              <a:rPr lang="zh-CN" altLang="en-US" dirty="0" smtClean="0"/>
              <a:t>传感器信息处理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方法：基于平面特征点的</a:t>
            </a:r>
            <a:r>
              <a:rPr lang="en-US" altLang="zh-CN" dirty="0" smtClean="0"/>
              <a:t>RGB-D SLAM.</a:t>
            </a:r>
          </a:p>
          <a:p>
            <a:pPr lvl="1"/>
            <a:r>
              <a:rPr lang="en-US" altLang="zh-CN" sz="1400" dirty="0" smtClean="0"/>
              <a:t>Xiang </a:t>
            </a:r>
            <a:r>
              <a:rPr lang="en-US" altLang="zh-CN" sz="1400" dirty="0" err="1" smtClean="0"/>
              <a:t>Gao</a:t>
            </a:r>
            <a:r>
              <a:rPr lang="en-US" altLang="zh-CN" sz="1400" dirty="0" smtClean="0"/>
              <a:t>, Tao Zhang, Robust </a:t>
            </a:r>
            <a:r>
              <a:rPr lang="en-US" altLang="zh-CN" sz="1400" dirty="0"/>
              <a:t>RGB-D simultaneous localization and mapping using planar point </a:t>
            </a:r>
            <a:r>
              <a:rPr lang="en-US" altLang="zh-CN" sz="1400" dirty="0" smtClean="0"/>
              <a:t>features, Robotics and Autonomous Systems, Vol. 72, 1-14, 2015</a:t>
            </a:r>
          </a:p>
          <a:p>
            <a:pPr lvl="1"/>
            <a:r>
              <a:rPr lang="zh-CN" altLang="en-US" sz="2400" dirty="0" smtClean="0">
                <a:latin typeface="+mn-ea"/>
              </a:rPr>
              <a:t>特点：针对</a:t>
            </a:r>
            <a:r>
              <a:rPr lang="en-US" altLang="zh-CN" sz="2400" dirty="0" smtClean="0">
                <a:latin typeface="+mn-ea"/>
              </a:rPr>
              <a:t>Kinect</a:t>
            </a:r>
            <a:r>
              <a:rPr lang="zh-CN" altLang="en-US" sz="2400" dirty="0" smtClean="0">
                <a:latin typeface="+mn-ea"/>
              </a:rPr>
              <a:t>特性对点云进行了预处理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结论</a:t>
            </a:r>
            <a:r>
              <a:rPr lang="zh-CN" altLang="en-US" sz="2400" dirty="0" smtClean="0">
                <a:latin typeface="+mn-ea"/>
              </a:rPr>
              <a:t>：平面点特征能更准确地估计运动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05225"/>
            <a:ext cx="4419600" cy="315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" y="1992312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2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831" y="267126"/>
            <a:ext cx="6086475" cy="4905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63" y="1742364"/>
            <a:ext cx="7701225" cy="450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3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我的研究工作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回环检测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方法：使用层叠编码机</a:t>
            </a:r>
            <a:r>
              <a:rPr lang="en-US" altLang="zh-CN" sz="2400" dirty="0" smtClean="0"/>
              <a:t>(SDA)</a:t>
            </a:r>
            <a:r>
              <a:rPr lang="zh-CN" altLang="en-US" sz="2400" dirty="0" smtClean="0"/>
              <a:t>检测图像相似性</a:t>
            </a:r>
            <a:endParaRPr lang="en-US" altLang="zh-CN" sz="2400" dirty="0" smtClean="0"/>
          </a:p>
          <a:p>
            <a:pPr lvl="1"/>
            <a:r>
              <a:rPr lang="en-US" altLang="zh-CN" sz="1400" dirty="0" smtClean="0"/>
              <a:t>Xiang </a:t>
            </a:r>
            <a:r>
              <a:rPr lang="en-US" altLang="zh-CN" sz="1400" dirty="0" err="1" smtClean="0"/>
              <a:t>Gao</a:t>
            </a:r>
            <a:r>
              <a:rPr lang="en-US" altLang="zh-CN" sz="1400" dirty="0" smtClean="0"/>
              <a:t>, Tao Zhang</a:t>
            </a:r>
            <a:r>
              <a:rPr lang="en-US" altLang="zh-CN" sz="1400" dirty="0"/>
              <a:t>, Loop Closure Detection for Visual SLAM Systems Using Deep Neural </a:t>
            </a:r>
            <a:r>
              <a:rPr lang="en-US" altLang="zh-CN" sz="1400" dirty="0" smtClean="0"/>
              <a:t>Networks, CCC, 2015</a:t>
            </a:r>
          </a:p>
          <a:p>
            <a:pPr lvl="1"/>
            <a:r>
              <a:rPr lang="en-US" altLang="zh-CN" sz="1400" dirty="0"/>
              <a:t>Xiang </a:t>
            </a:r>
            <a:r>
              <a:rPr lang="en-US" altLang="zh-CN" sz="1400" dirty="0" err="1"/>
              <a:t>Gao</a:t>
            </a:r>
            <a:r>
              <a:rPr lang="en-US" altLang="zh-CN" sz="1400" dirty="0"/>
              <a:t>, Tao Zhang, Unsupervised Learning to Detect Loops Using Deep Neural </a:t>
            </a:r>
            <a:r>
              <a:rPr lang="en-US" altLang="zh-CN" sz="1400" dirty="0" smtClean="0"/>
              <a:t>Networks for </a:t>
            </a:r>
            <a:r>
              <a:rPr lang="en-US" altLang="zh-CN" sz="1400" dirty="0"/>
              <a:t>Visual SLAM </a:t>
            </a:r>
            <a:r>
              <a:rPr lang="en-US" altLang="zh-CN" sz="1400" dirty="0" smtClean="0"/>
              <a:t>System, Autonomous Robots, Under Review.</a:t>
            </a:r>
            <a:endParaRPr lang="en-US" altLang="zh-CN" sz="1400" dirty="0"/>
          </a:p>
          <a:p>
            <a:pPr lvl="1"/>
            <a:r>
              <a:rPr lang="zh-CN" altLang="en-US" sz="2400" dirty="0" smtClean="0">
                <a:latin typeface="+mn-ea"/>
              </a:rPr>
              <a:t>特点：自动学习图像特征，计算相似性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</a:rPr>
              <a:t>结论：学习的特征能够有效地检测闭环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773" y="4339846"/>
            <a:ext cx="71437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4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我的研究工作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回环检测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114763"/>
            <a:ext cx="88868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我的研究工作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799"/>
            <a:ext cx="7498080" cy="570362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语义场景理解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方法：使用条件随机场生成带标记的地图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绿</a:t>
            </a:r>
            <a:r>
              <a:rPr lang="en-US" altLang="zh-CN" sz="2400" dirty="0" smtClean="0"/>
              <a:t>: Ground </a:t>
            </a:r>
            <a:r>
              <a:rPr lang="zh-CN" altLang="en-US" sz="2400" dirty="0" smtClean="0"/>
              <a:t>青</a:t>
            </a:r>
            <a:r>
              <a:rPr lang="en-US" altLang="zh-CN" sz="2400" dirty="0" smtClean="0"/>
              <a:t>: Structure </a:t>
            </a:r>
            <a:r>
              <a:rPr lang="zh-CN" altLang="en-US" sz="2400" dirty="0" smtClean="0"/>
              <a:t>紫</a:t>
            </a:r>
            <a:r>
              <a:rPr lang="en-US" altLang="zh-CN" sz="2400" dirty="0" smtClean="0"/>
              <a:t>: Furniture </a:t>
            </a:r>
            <a:r>
              <a:rPr lang="zh-CN" altLang="en-US" sz="2400" dirty="0" smtClean="0"/>
              <a:t>蓝</a:t>
            </a:r>
            <a:r>
              <a:rPr lang="en-US" altLang="zh-CN" sz="2400" dirty="0" smtClean="0"/>
              <a:t>: Props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 smtClean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 smtClean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 smtClean="0"/>
          </a:p>
          <a:p>
            <a:pPr lvl="1"/>
            <a:endParaRPr lang="en-US" altLang="zh-CN" sz="2400" dirty="0"/>
          </a:p>
          <a:p>
            <a:pPr lvl="1"/>
            <a:r>
              <a:rPr lang="en-US" altLang="zh-CN" sz="1800" dirty="0" smtClean="0"/>
              <a:t>Problem: </a:t>
            </a:r>
            <a:r>
              <a:rPr lang="zh-CN" altLang="en-US" sz="1800" dirty="0" smtClean="0"/>
              <a:t>场景理解针对</a:t>
            </a:r>
            <a:r>
              <a:rPr lang="zh-CN" altLang="en-US" sz="1800" dirty="0"/>
              <a:t>单张图片，而</a:t>
            </a:r>
            <a:r>
              <a:rPr lang="en-US" altLang="zh-CN" sz="1800" dirty="0"/>
              <a:t>SLAM</a:t>
            </a:r>
            <a:r>
              <a:rPr lang="zh-CN" altLang="en-US" sz="1800" dirty="0"/>
              <a:t>是</a:t>
            </a:r>
            <a:r>
              <a:rPr lang="zh-CN" altLang="en-US" sz="1800" dirty="0" smtClean="0"/>
              <a:t>运动过程</a:t>
            </a:r>
            <a:r>
              <a:rPr lang="zh-CN" altLang="en-US" sz="1800" dirty="0"/>
              <a:t>，如何结合？</a:t>
            </a:r>
          </a:p>
          <a:p>
            <a:pPr lvl="1"/>
            <a:endParaRPr lang="en-US" altLang="zh-CN" sz="2400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2" y="3063460"/>
            <a:ext cx="3439236" cy="2928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12" y="3033298"/>
            <a:ext cx="4949576" cy="292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我的研究工作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799"/>
            <a:ext cx="7498080" cy="570362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其他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科普性质工作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08" y="2688419"/>
            <a:ext cx="7055466" cy="32223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819" y="2480538"/>
            <a:ext cx="5267869" cy="40551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173" y="2480538"/>
            <a:ext cx="60769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我的研究工作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未来的研究问题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GPU</a:t>
            </a:r>
            <a:r>
              <a:rPr lang="zh-CN" altLang="en-US" dirty="0" smtClean="0"/>
              <a:t>加速</a:t>
            </a:r>
            <a:r>
              <a:rPr lang="en-US" altLang="zh-CN" dirty="0" smtClean="0"/>
              <a:t>SLAM</a:t>
            </a:r>
          </a:p>
          <a:p>
            <a:pPr lvl="1"/>
            <a:r>
              <a:rPr lang="zh-CN" altLang="en-US" dirty="0" smtClean="0"/>
              <a:t>动态场景运动分离技术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主动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SLAM+Exploration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6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基本概念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智能机器人技术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应用：工业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家庭、商务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案例：扫地机器人、家用机器人、无人机、智能手机、可穿戴设备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任务：路径规划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人机交互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搬运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操作、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       定位与建图</a:t>
            </a:r>
            <a:r>
              <a:rPr kumimoji="1" lang="en-US" altLang="zh-CN" dirty="0" smtClean="0"/>
              <a:t>(SLAM)</a:t>
            </a: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6" y="4565995"/>
            <a:ext cx="2636143" cy="1933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77" y="4565787"/>
            <a:ext cx="2899757" cy="1931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734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谢谢大家！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12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Simultaneous Localization and Mapping</a:t>
            </a:r>
          </a:p>
          <a:p>
            <a:pPr lvl="1"/>
            <a:r>
              <a:rPr kumimoji="1" lang="en-US" altLang="zh-CN" dirty="0" smtClean="0"/>
              <a:t>Localization: </a:t>
            </a:r>
            <a:r>
              <a:rPr kumimoji="1" lang="zh-CN" altLang="en-US" dirty="0" smtClean="0"/>
              <a:t>定位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Mapping:  </a:t>
            </a:r>
            <a:r>
              <a:rPr kumimoji="1" lang="zh-CN" altLang="en-US" dirty="0" smtClean="0"/>
              <a:t>建图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88" y="2572874"/>
            <a:ext cx="2768600" cy="279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799" y="3888398"/>
            <a:ext cx="4636501" cy="26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1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2889516"/>
            <a:ext cx="7498080" cy="3358884"/>
          </a:xfrm>
        </p:spPr>
        <p:txBody>
          <a:bodyPr/>
          <a:lstStyle/>
          <a:p>
            <a:pPr marL="82296" indent="0" algn="ctr">
              <a:buNone/>
            </a:pPr>
            <a:r>
              <a:rPr kumimoji="1" lang="zh-CN" altLang="en-US" dirty="0" smtClean="0"/>
              <a:t>定位</a:t>
            </a:r>
            <a:r>
              <a:rPr kumimoji="1" lang="en-US" altLang="zh-CN" dirty="0" smtClean="0"/>
              <a:t>				</a:t>
            </a:r>
            <a:r>
              <a:rPr kumimoji="1" lang="zh-CN" altLang="en-US" dirty="0" smtClean="0"/>
              <a:t>建图</a:t>
            </a:r>
            <a:endParaRPr kumimoji="1" lang="en-US" altLang="zh-CN" dirty="0" smtClean="0"/>
          </a:p>
          <a:p>
            <a:pPr marL="402336" lvl="1" indent="0">
              <a:buNone/>
            </a:pPr>
            <a:endParaRPr kumimoji="1" lang="en-US" altLang="zh-CN" dirty="0" smtClean="0">
              <a:latin typeface="Times New Roman"/>
              <a:cs typeface="Times New Roman"/>
            </a:endParaRPr>
          </a:p>
          <a:p>
            <a:pPr marL="402336" lvl="1" indent="0">
              <a:buNone/>
            </a:pPr>
            <a:r>
              <a:rPr kumimoji="1" lang="en-US" altLang="zh-CN" dirty="0" smtClean="0">
                <a:latin typeface="Times New Roman"/>
                <a:cs typeface="Times New Roman"/>
              </a:rPr>
              <a:t>Where am I?</a:t>
            </a:r>
          </a:p>
          <a:p>
            <a:pPr marL="402336" lvl="1" indent="0">
              <a:buNone/>
            </a:pPr>
            <a:r>
              <a:rPr kumimoji="1" lang="en-US" altLang="zh-CN" dirty="0" smtClean="0">
                <a:latin typeface="Times New Roman"/>
                <a:cs typeface="Times New Roman"/>
              </a:rPr>
              <a:t>What</a:t>
            </a:r>
            <a:r>
              <a:rPr kumimoji="1" lang="zh-CN" altLang="en-US" dirty="0" smtClean="0">
                <a:latin typeface="Times New Roman"/>
                <a:cs typeface="Times New Roman"/>
              </a:rPr>
              <a:t> </a:t>
            </a:r>
            <a:r>
              <a:rPr kumimoji="1" lang="en-US" altLang="zh-CN" dirty="0" smtClean="0">
                <a:latin typeface="Times New Roman"/>
                <a:cs typeface="Times New Roman"/>
              </a:rPr>
              <a:t>is</a:t>
            </a:r>
            <a:r>
              <a:rPr kumimoji="1" lang="zh-CN" altLang="en-US" dirty="0" smtClean="0">
                <a:latin typeface="Times New Roman"/>
                <a:cs typeface="Times New Roman"/>
              </a:rPr>
              <a:t> </a:t>
            </a:r>
            <a:r>
              <a:rPr kumimoji="1" lang="en-US" altLang="zh-CN" dirty="0" smtClean="0">
                <a:latin typeface="Times New Roman"/>
                <a:cs typeface="Times New Roman"/>
              </a:rPr>
              <a:t>around me?</a:t>
            </a:r>
          </a:p>
          <a:p>
            <a:pPr marL="402336" lvl="1" indent="0">
              <a:buNone/>
            </a:pPr>
            <a:r>
              <a:rPr kumimoji="1" lang="zh-CN" altLang="en-US" dirty="0" smtClean="0">
                <a:latin typeface="Times New Roman"/>
                <a:cs typeface="Times New Roman"/>
              </a:rPr>
              <a:t>相互依赖又互为因果的两个问题。</a:t>
            </a:r>
            <a:endParaRPr kumimoji="1" lang="zh-CN" altLang="en-US" dirty="0">
              <a:latin typeface="Times New Roman"/>
              <a:cs typeface="Times New Roman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957646" y="3237910"/>
            <a:ext cx="23862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088" y="3785748"/>
            <a:ext cx="2768600" cy="279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99" y="3843717"/>
            <a:ext cx="4636501" cy="26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Why SLAM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SLAM</a:t>
            </a:r>
            <a:r>
              <a:rPr kumimoji="1" lang="zh-CN" altLang="en-US" dirty="0" smtClean="0"/>
              <a:t>是机器人进入未知环境遇到的第一个问题。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是路径规划及许多其他任务的前提。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是实现机器人自主性的关键。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未知环境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指机器人没</a:t>
            </a:r>
            <a:r>
              <a:rPr kumimoji="1" lang="zh-CN" altLang="en-US" dirty="0" smtClean="0">
                <a:latin typeface="+mn-ea"/>
              </a:rPr>
              <a:t>有先验知识的环境</a:t>
            </a:r>
            <a:endParaRPr kumimoji="1" lang="en-US" altLang="zh-CN" dirty="0" smtClean="0">
              <a:latin typeface="+mn-ea"/>
            </a:endParaRPr>
          </a:p>
          <a:p>
            <a:pPr lvl="1"/>
            <a:r>
              <a:rPr kumimoji="1" lang="zh-CN" altLang="en-US" dirty="0" smtClean="0">
                <a:latin typeface="+mn-ea"/>
              </a:rPr>
              <a:t>室内、室外均可</a:t>
            </a:r>
            <a:endParaRPr kumimoji="1" lang="en-US" altLang="zh-CN" dirty="0" smtClean="0">
              <a:latin typeface="+mn-ea"/>
            </a:endParaRPr>
          </a:p>
          <a:p>
            <a:r>
              <a:rPr kumimoji="1" lang="zh-CN" altLang="en-US" dirty="0" smtClean="0">
                <a:latin typeface="+mn-ea"/>
              </a:rPr>
              <a:t>简化</a:t>
            </a:r>
            <a:endParaRPr kumimoji="1" lang="en-US" altLang="zh-CN" dirty="0" smtClean="0">
              <a:latin typeface="+mn-ea"/>
            </a:endParaRPr>
          </a:p>
          <a:p>
            <a:pPr lvl="1"/>
            <a:r>
              <a:rPr kumimoji="1" lang="zh-CN" altLang="en-US" dirty="0" smtClean="0">
                <a:latin typeface="+mn-ea"/>
              </a:rPr>
              <a:t>环境物体为</a:t>
            </a:r>
            <a:r>
              <a:rPr kumimoji="1" lang="zh-CN" altLang="en-US" dirty="0" smtClean="0">
                <a:solidFill>
                  <a:srgbClr val="0070C0"/>
                </a:solidFill>
                <a:latin typeface="+mn-ea"/>
              </a:rPr>
              <a:t>静态刚体</a:t>
            </a:r>
            <a:endParaRPr kumimoji="1" lang="en-US" altLang="zh-CN" dirty="0" smtClean="0">
              <a:solidFill>
                <a:srgbClr val="0070C0"/>
              </a:solidFill>
              <a:latin typeface="+mn-ea"/>
            </a:endParaRPr>
          </a:p>
          <a:p>
            <a:pPr lvl="1"/>
            <a:r>
              <a:rPr kumimoji="1" lang="en-US" altLang="en-US" dirty="0" smtClean="0">
                <a:latin typeface="+mn-ea"/>
              </a:rPr>
              <a:t>机器人是环境中</a:t>
            </a:r>
            <a:r>
              <a:rPr kumimoji="1" lang="en-US" altLang="en-US" dirty="0" smtClean="0">
                <a:solidFill>
                  <a:srgbClr val="0070C0"/>
                </a:solidFill>
                <a:latin typeface="+mn-ea"/>
              </a:rPr>
              <a:t>唯一</a:t>
            </a:r>
            <a:r>
              <a:rPr kumimoji="1" lang="zh-CN" altLang="en-US" dirty="0" smtClean="0">
                <a:solidFill>
                  <a:srgbClr val="0070C0"/>
                </a:solidFill>
                <a:latin typeface="+mn-ea"/>
              </a:rPr>
              <a:t>能够运动</a:t>
            </a:r>
            <a:r>
              <a:rPr kumimoji="1" lang="zh-CN" altLang="en-US" dirty="0" smtClean="0">
                <a:latin typeface="+mn-ea"/>
              </a:rPr>
              <a:t>的实体</a:t>
            </a:r>
            <a:endParaRPr kumimoji="1" lang="en-US" altLang="zh-CN" dirty="0" smtClean="0">
              <a:latin typeface="+mn-ea"/>
            </a:endParaRPr>
          </a:p>
          <a:p>
            <a:pPr marL="402336" lvl="1" indent="0">
              <a:buNone/>
            </a:pPr>
            <a:endParaRPr kumimoji="1" lang="en-US" altLang="zh-CN" dirty="0" smtClean="0">
              <a:latin typeface="+mn-ea"/>
            </a:endParaRPr>
          </a:p>
          <a:p>
            <a:pPr marL="402336" lvl="1" indent="0">
              <a:buNone/>
            </a:pPr>
            <a:r>
              <a:rPr kumimoji="1" lang="zh-CN" altLang="en-US" sz="1800" dirty="0" smtClean="0">
                <a:latin typeface="+mn-ea"/>
              </a:rPr>
              <a:t>虽然有些过于简单，但是早期</a:t>
            </a:r>
            <a:r>
              <a:rPr kumimoji="1" lang="en-US" altLang="zh-CN" sz="1800" dirty="0" smtClean="0">
                <a:latin typeface="+mn-ea"/>
              </a:rPr>
              <a:t>SLAM</a:t>
            </a:r>
            <a:r>
              <a:rPr kumimoji="1" lang="zh-CN" altLang="en-US" sz="1800" dirty="0" smtClean="0">
                <a:latin typeface="+mn-ea"/>
              </a:rPr>
              <a:t>系统确实是建立在这些简化的假设之上。</a:t>
            </a:r>
            <a:endParaRPr kumimoji="1" lang="zh-CN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250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SLAM</a:t>
            </a:r>
            <a:r>
              <a:rPr kumimoji="1" lang="zh-CN" altLang="en-US" dirty="0"/>
              <a:t>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+mn-ea"/>
              </a:rPr>
              <a:t>SLAM</a:t>
            </a:r>
            <a:r>
              <a:rPr kumimoji="1" lang="en-US" altLang="en-US" dirty="0" err="1" smtClean="0">
                <a:latin typeface="+mn-ea"/>
              </a:rPr>
              <a:t>研究的现状</a:t>
            </a:r>
            <a:r>
              <a:rPr kumimoji="1" lang="zh-CN" altLang="en-US" dirty="0" smtClean="0">
                <a:latin typeface="+mn-ea"/>
              </a:rPr>
              <a:t>？</a:t>
            </a:r>
            <a:endParaRPr kumimoji="1" lang="en-US" altLang="en-US" dirty="0" smtClean="0">
              <a:latin typeface="+mn-ea"/>
            </a:endParaRPr>
          </a:p>
          <a:p>
            <a:pPr lvl="1"/>
            <a:r>
              <a:rPr kumimoji="1" lang="zh-CN" altLang="en-US" dirty="0" smtClean="0">
                <a:latin typeface="+mn-ea"/>
              </a:rPr>
              <a:t>定位</a:t>
            </a:r>
            <a:r>
              <a:rPr kumimoji="1" lang="en-US" altLang="zh-CN" dirty="0" smtClean="0">
                <a:latin typeface="+mn-ea"/>
              </a:rPr>
              <a:t>+</a:t>
            </a:r>
            <a:r>
              <a:rPr kumimoji="1" lang="zh-CN" altLang="en-US" dirty="0" smtClean="0">
                <a:latin typeface="+mn-ea"/>
              </a:rPr>
              <a:t>建图基本理论已经成熟</a:t>
            </a:r>
            <a:endParaRPr kumimoji="1" lang="en-US" altLang="zh-CN" dirty="0" smtClean="0">
              <a:latin typeface="+mn-ea"/>
            </a:endParaRPr>
          </a:p>
          <a:p>
            <a:pPr lvl="1"/>
            <a:r>
              <a:rPr kumimoji="1" lang="zh-CN" altLang="en-US" dirty="0" smtClean="0">
                <a:latin typeface="+mn-ea"/>
              </a:rPr>
              <a:t>若干经典的实现方案</a:t>
            </a:r>
            <a:endParaRPr kumimoji="1" lang="en-US" altLang="zh-CN" dirty="0" smtClean="0">
              <a:latin typeface="+mn-ea"/>
            </a:endParaRPr>
          </a:p>
          <a:p>
            <a:pPr lvl="1"/>
            <a:r>
              <a:rPr kumimoji="1" lang="zh-CN" altLang="en-US" dirty="0" smtClean="0">
                <a:latin typeface="+mn-ea"/>
              </a:rPr>
              <a:t>正在开始应用到市场</a:t>
            </a:r>
            <a:endParaRPr kumimoji="1" lang="en-US" altLang="zh-CN" dirty="0" smtClean="0">
              <a:latin typeface="+mn-ea"/>
            </a:endParaRPr>
          </a:p>
          <a:p>
            <a:pPr lvl="1"/>
            <a:endParaRPr kumimoji="1" lang="en-US" altLang="zh-CN" dirty="0">
              <a:latin typeface="+mn-ea"/>
            </a:endParaRPr>
          </a:p>
          <a:p>
            <a:pPr lvl="1"/>
            <a:r>
              <a:rPr kumimoji="1" lang="zh-CN" altLang="en-US" sz="2000" dirty="0" smtClean="0">
                <a:latin typeface="+mn-ea"/>
              </a:rPr>
              <a:t>习大大</a:t>
            </a:r>
            <a:r>
              <a:rPr kumimoji="1" lang="zh-CN" altLang="en-US" sz="2000" dirty="0" smtClean="0"/>
              <a:t>：要把我国机器人水平提高上去，尽可能多地占领市场。</a:t>
            </a:r>
            <a:r>
              <a:rPr kumimoji="1" lang="en-US" altLang="zh-CN" sz="2000" dirty="0" smtClean="0"/>
              <a:t>——2014</a:t>
            </a:r>
            <a:r>
              <a:rPr kumimoji="1" lang="zh-CN" altLang="en-US" sz="2000" dirty="0" smtClean="0"/>
              <a:t>年两院院士大会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754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夏至.thmx</Template>
  <TotalTime>386</TotalTime>
  <Words>1447</Words>
  <Application>Microsoft Office PowerPoint</Application>
  <PresentationFormat>全屏显示(4:3)</PresentationFormat>
  <Paragraphs>261</Paragraphs>
  <Slides>40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华文中宋</vt:lpstr>
      <vt:lpstr>宋体</vt:lpstr>
      <vt:lpstr>Arial</vt:lpstr>
      <vt:lpstr>Calibri</vt:lpstr>
      <vt:lpstr>Gill Sans MT</vt:lpstr>
      <vt:lpstr>Times New Roman</vt:lpstr>
      <vt:lpstr>Verdana</vt:lpstr>
      <vt:lpstr>Wingdings 2</vt:lpstr>
      <vt:lpstr>夏至</vt:lpstr>
      <vt:lpstr>视觉SLAM研究</vt:lpstr>
      <vt:lpstr>提纲</vt:lpstr>
      <vt:lpstr>SLAM基本概念</vt:lpstr>
      <vt:lpstr>SLAM基本概念</vt:lpstr>
      <vt:lpstr>SLAM基本概念</vt:lpstr>
      <vt:lpstr>SLAM基本概念</vt:lpstr>
      <vt:lpstr>SLAM基本概念</vt:lpstr>
      <vt:lpstr>SLAM基本概念</vt:lpstr>
      <vt:lpstr>SLAM基本概念</vt:lpstr>
      <vt:lpstr>SLAM基本概念</vt:lpstr>
      <vt:lpstr>SLAM基本概念</vt:lpstr>
      <vt:lpstr>SLAM基本概念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SLAM发展历程</vt:lpstr>
      <vt:lpstr>我的研究工作</vt:lpstr>
      <vt:lpstr>我的研究工作</vt:lpstr>
      <vt:lpstr>我的研究工作</vt:lpstr>
      <vt:lpstr>PowerPoint 演示文稿</vt:lpstr>
      <vt:lpstr>我的研究工作</vt:lpstr>
      <vt:lpstr>我的研究工作</vt:lpstr>
      <vt:lpstr>我的研究工作</vt:lpstr>
      <vt:lpstr>我的研究工作</vt:lpstr>
      <vt:lpstr>我的研究工作</vt:lpstr>
      <vt:lpstr>谢谢大家！</vt:lpstr>
    </vt:vector>
  </TitlesOfParts>
  <Company>thu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视觉SLAM研究</dc:title>
  <dc:creator>翔 高</dc:creator>
  <cp:lastModifiedBy>zero</cp:lastModifiedBy>
  <cp:revision>102</cp:revision>
  <dcterms:created xsi:type="dcterms:W3CDTF">2015-09-22T11:45:32Z</dcterms:created>
  <dcterms:modified xsi:type="dcterms:W3CDTF">2015-09-24T05:28:30Z</dcterms:modified>
</cp:coreProperties>
</file>